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7D8D-607F-4475-8371-09AE22E95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ECF7A-FF8D-4565-8759-E98A9E184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F2893-69B7-4252-9A46-FA7FB124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EA24-E009-4E1A-AEBD-F17C325A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F00D8-708F-4A3E-954F-6E828381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F918-CFD0-458B-B9F1-9FDB078B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473E4-8BA4-4373-B07C-21AB1775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29735-6D98-41ED-8DC0-356B0106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9A079-6F79-47A8-BAD7-D8DA5F422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BFCA-7BD2-4B17-AFE2-D478F6C8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3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8154C-9CE2-4F5F-9E7B-BE7649812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2EFEB-93E4-47BF-A7FA-A663F317A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9C5DB-1016-4E05-B7B7-2A308F79F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21430-9942-498B-AB09-BD0939BD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B62DC-2F40-4AD0-B980-90606DA2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8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7AD6-E0F0-453F-A9C5-B0DE703B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C912B-0102-4270-9F28-DB1F1A6DC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5FE7E-5F81-44E3-97D4-F2DD8684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A1FB4-65AD-4945-80FA-BF5FCEFE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E0677-22DF-4923-95A7-4C8F808F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6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9B7C-DBFE-4902-BDB7-B5004668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5CE0-8D86-474A-83C8-34F45CDB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DA65A-0175-4AA2-BDFE-5B6D2E72D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EADC1-810B-4101-8AE9-CD1FC687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B0A27-B9EB-47BE-8232-234DB6338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7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562D-1A0F-4701-9B5D-5CD5493A1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D7B80-09CC-43BB-ABDE-0B72FEE7D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B218F-C262-4979-9849-8F41C1BDB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30A35-43B4-481E-B19A-5A6C756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A7FA9-7C1F-48F7-9D37-FEBF3E2B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43538-7922-41CD-8DF4-0DABEAEA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2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7F14-8552-48F4-9299-9641A603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D2011-A83A-41F9-B57B-4D9259F51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BDC0F-D537-4D67-97EF-94B447BF9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016C7-2F21-430E-B5FE-BCC32870D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F7A70-A397-44FA-82F7-3BF9260A0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E4AF2-8D28-453C-90DA-51D440C2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8AF29C-8C1E-46DE-8BA2-EC536B18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06D6B-CD08-4C74-8EF2-80B7971D2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4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28D1-2FA4-4997-8DB8-C50383A7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68E99-9F07-4086-9AC2-C105038B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00E81-7993-43D3-9992-FE2407FBB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DC83D-FF67-4BBB-991B-163D9F71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6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241031-F72F-44D8-BEF1-02D92A5D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2A468-A8C4-4755-80E0-DE1BCA7B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2B0AB-6167-493C-B7B3-D139262A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7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B8A2-FC11-4BF5-BC5F-70BA7BC2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D5FA6-E089-4F0F-A0A5-A88E4895A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7A0FB-0DBA-4836-A0F0-173952542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0ADE4-9913-41E4-8710-DEB5B356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D8688-6D66-452C-A716-5F2DEEFF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DCA5-712D-41A8-9379-FECED86F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3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332C-EAA7-41F0-8978-B89A54E71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90FB1-BA40-4D2E-986B-D45EF6574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2ACC8-E284-4273-B8C4-2360E85D7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9D65E-97AB-4451-BFC2-A277EC71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51E73-8AEB-4FF3-A588-3EA11C6F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D15F8-6DE9-4031-80BC-7F58669E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5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759677-6013-4B42-871C-90B2037E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6F7E5-2930-41D3-825A-5C4B7A2FA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F3097-014B-43AC-B4BC-BF508C065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74734-BCA1-40E1-BAE0-35FBA5B017F6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2C01A-752E-40A5-B615-1413010BE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BADFF-9B35-4525-9AA8-D0497461A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B6F46-44FB-4F80-AF5B-1C540BE6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23">
            <a:extLst>
              <a:ext uri="{FF2B5EF4-FFF2-40B4-BE49-F238E27FC236}">
                <a16:creationId xmlns:a16="http://schemas.microsoft.com/office/drawing/2014/main" id="{B824114D-930A-4861-85F0-5070DC162A29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2584816-2005-4F3F-9C72-BF239F7A43C8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6F8F57A-D6F8-4168-B344-0AE1C543DE6A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EA25429-2799-4243-9ACB-3CA11033596F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0D70B18-E5E6-47F7-B3EE-FC3A8886C6B8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75AEEEF-7CD7-469F-B5C3-4ECFB643A0D3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832670A-5D02-4141-AAC7-FE5E0D34CC50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54E7A40-2D03-468A-8822-335619867EEF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CEA1902-28C1-4A98-937A-2E4BC9CAC700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88B9D80-164C-4EFA-8DE8-461CED9EAB55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7ADF646-1C25-48BF-95CC-A7AA82ACC81C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BBECD5E-A6B2-4418-822D-4DE1919ED257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78BB21F-4852-40F5-853C-DAA41370A9D4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ABFAA8F-1F3D-4795-9E37-B606C8AD472A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9F8B6F3-9B6A-44C8-8512-B72B0AD4E3E3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DA9330-060B-4260-8431-31DB1FCB28EB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B7AD985D-D365-4298-988E-358448ED01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noProof="0"/>
              <a:t>Gordana Rakocija</a:t>
            </a:r>
            <a:endParaRPr lang="en-US" noProof="0"/>
          </a:p>
        </p:txBody>
      </p:sp>
      <p:sp>
        <p:nvSpPr>
          <p:cNvPr id="40" name="Picture Placeholder 26">
            <a:extLst>
              <a:ext uri="{FF2B5EF4-FFF2-40B4-BE49-F238E27FC236}">
                <a16:creationId xmlns:a16="http://schemas.microsoft.com/office/drawing/2014/main" id="{B5799191-2355-47E0-BE45-3576128F1C27}"/>
              </a:ext>
            </a:extLst>
          </p:cNvPr>
          <p:cNvSpPr txBox="1">
            <a:spLocks/>
          </p:cNvSpPr>
          <p:nvPr/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541F987-6739-46D2-BD75-D74E03E3C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ŠTO NAŠI RODITELJI RADE KADA RADE</a:t>
            </a:r>
            <a:r>
              <a:rPr lang="hr-HR" noProof="0"/>
              <a:t>?</a:t>
            </a:r>
            <a:endParaRPr lang="en-US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D0B565D8-E5E8-4AE2-A172-25E173E21108}"/>
              </a:ext>
            </a:extLst>
          </p:cNvPr>
          <p:cNvSpPr txBox="1">
            <a:spLocks/>
          </p:cNvSpPr>
          <p:nvPr/>
        </p:nvSpPr>
        <p:spPr>
          <a:xfrm rot="720000">
            <a:off x="9571721" y="580664"/>
            <a:ext cx="1391775" cy="85883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2019./</a:t>
            </a:r>
          </a:p>
          <a:p>
            <a:r>
              <a:rPr lang="hr-HR"/>
              <a:t>2020.</a:t>
            </a:r>
            <a:br>
              <a:rPr lang="en-US"/>
            </a:br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56F9C11-3B31-44DA-8FD9-9D73520BF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3"/>
          <a:stretch/>
        </p:blipFill>
        <p:spPr>
          <a:xfrm rot="21004831">
            <a:off x="510996" y="1933309"/>
            <a:ext cx="4899660" cy="3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87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4569084" y="587196"/>
            <a:ext cx="7414096" cy="600075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200"/>
              <a:t>Upoznavanje djece iz vrtića s različitim zanimanjima njihovih roditelja</a:t>
            </a:r>
            <a:endParaRPr lang="en-US" sz="320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D6DE1F-7859-4464-9DC1-E034395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403897" y="946675"/>
            <a:ext cx="4267442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Prva faza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-30464" y="551139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06B6FB-2343-40F4-A0BF-8493F3B62BCE}"/>
              </a:ext>
            </a:extLst>
          </p:cNvPr>
          <p:cNvSpPr txBox="1">
            <a:spLocks/>
          </p:cNvSpPr>
          <p:nvPr/>
        </p:nvSpPr>
        <p:spPr>
          <a:xfrm>
            <a:off x="6096000" y="1374622"/>
            <a:ext cx="4783836" cy="83472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600"/>
              <a:t>FIZIOTERAPEUT</a:t>
            </a:r>
            <a:endParaRPr lang="en-US" sz="3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148E8-C239-476C-80C4-579DDBE82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02" y="2258371"/>
            <a:ext cx="5627595" cy="4220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5429AB-87B4-47E1-A97C-C12F93043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62" y="2258371"/>
            <a:ext cx="5695273" cy="4271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036E4D-7F0F-48F8-989B-BBA2BB9A4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06" y="2294245"/>
            <a:ext cx="5627594" cy="4220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04A8C8-7109-4084-8AB8-4D4DE912B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06" y="2265813"/>
            <a:ext cx="5695274" cy="4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3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4569084" y="587196"/>
            <a:ext cx="7414096" cy="600075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200"/>
              <a:t>Upoznavanje djece iz vrtića s različitim zanimanjima njihovih roditelja</a:t>
            </a:r>
            <a:endParaRPr lang="en-US" sz="320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D6DE1F-7859-4464-9DC1-E034395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403897" y="946675"/>
            <a:ext cx="4267442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Prva faza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70528" y="551139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06B6FB-2343-40F4-A0BF-8493F3B62BCE}"/>
              </a:ext>
            </a:extLst>
          </p:cNvPr>
          <p:cNvSpPr txBox="1">
            <a:spLocks/>
          </p:cNvSpPr>
          <p:nvPr/>
        </p:nvSpPr>
        <p:spPr>
          <a:xfrm>
            <a:off x="6096000" y="1374622"/>
            <a:ext cx="4783836" cy="83472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600"/>
              <a:t>UČITELJ GLAZBENE KULTURE</a:t>
            </a:r>
            <a:endParaRPr lang="en-US" sz="3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2DDD57-F963-4246-AD9F-264F1D26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41" y="2301906"/>
            <a:ext cx="5903495" cy="4427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8A3F54-2543-49D0-982C-BDDCB19FB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341" y="2301906"/>
            <a:ext cx="5903495" cy="4427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060845-3A35-44D6-BB68-07AB367CF0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0"/>
          <a:stretch/>
        </p:blipFill>
        <p:spPr>
          <a:xfrm>
            <a:off x="4971321" y="2268054"/>
            <a:ext cx="4049243" cy="44614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9E145-743B-4FD5-BF12-9CBCE5607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38" y="2284979"/>
            <a:ext cx="5903494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16D9C3-9BCD-4D45-8CDF-0C8E98833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3275" r="2280" b="6199"/>
          <a:stretch/>
        </p:blipFill>
        <p:spPr>
          <a:xfrm>
            <a:off x="4666740" y="2341088"/>
            <a:ext cx="6200300" cy="4451793"/>
          </a:xfrm>
          <a:prstGeom prst="rect">
            <a:avLst/>
          </a:prstGeom>
        </p:spPr>
      </p:pic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4569084" y="587196"/>
            <a:ext cx="7414096" cy="600075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200"/>
              <a:t>Upoznavanje djece iz vrtića s različitim zanimanjima njihovih roditelja</a:t>
            </a:r>
            <a:endParaRPr lang="en-US" sz="320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403897" y="946675"/>
            <a:ext cx="4267442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Prva faza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3022751" y="5551510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3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06B6FB-2343-40F4-A0BF-8493F3B62BCE}"/>
              </a:ext>
            </a:extLst>
          </p:cNvPr>
          <p:cNvSpPr txBox="1">
            <a:spLocks/>
          </p:cNvSpPr>
          <p:nvPr/>
        </p:nvSpPr>
        <p:spPr>
          <a:xfrm>
            <a:off x="6096000" y="1374622"/>
            <a:ext cx="4783836" cy="83472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600"/>
              <a:t>VETERINAR</a:t>
            </a:r>
            <a:endParaRPr lang="en-US" sz="36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A427E0-283B-4C53-B2AA-5F3C5B24B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41" y="2330581"/>
            <a:ext cx="5969109" cy="4476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CA9FCE-FB23-4C78-9718-192B601C7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26" y="2330581"/>
            <a:ext cx="5969109" cy="44768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9C70E5-EBC9-4D89-BCB6-20B7577EE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686" y="2324356"/>
            <a:ext cx="5968922" cy="44766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F567BE-1C9C-48C5-AF1F-EE08599E8A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66" y="2353047"/>
            <a:ext cx="5960794" cy="44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FB457C-FC07-47B6-A607-EE173EB6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6549" r="6491" b="7977"/>
          <a:stretch/>
        </p:blipFill>
        <p:spPr>
          <a:xfrm>
            <a:off x="5292910" y="2354725"/>
            <a:ext cx="5586926" cy="4091097"/>
          </a:xfrm>
          <a:prstGeom prst="rect">
            <a:avLst/>
          </a:prstGeom>
        </p:spPr>
      </p:pic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4569084" y="587196"/>
            <a:ext cx="7414096" cy="600075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200"/>
              <a:t>Upoznavanje djece iz vrtića s različitim zanimanjima njihovih roditelja</a:t>
            </a:r>
            <a:endParaRPr lang="en-US" sz="320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403897" y="946675"/>
            <a:ext cx="4267442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Prva faza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2272283" y="5487221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3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06B6FB-2343-40F4-A0BF-8493F3B62BCE}"/>
              </a:ext>
            </a:extLst>
          </p:cNvPr>
          <p:cNvSpPr txBox="1">
            <a:spLocks/>
          </p:cNvSpPr>
          <p:nvPr/>
        </p:nvSpPr>
        <p:spPr>
          <a:xfrm>
            <a:off x="6096000" y="1374622"/>
            <a:ext cx="4783836" cy="83472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600"/>
              <a:t>FRIZER</a:t>
            </a:r>
            <a:endParaRPr lang="en-US" sz="36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CB06B8-9FC1-4853-8903-E08DA71AE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77" y="2295357"/>
            <a:ext cx="3421982" cy="4562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72F49-5ABE-4C9C-9DF5-E4F2D613D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77" y="2303015"/>
            <a:ext cx="3421982" cy="45626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038CED-6D54-4EF3-9A08-80DE465EE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77" y="2303014"/>
            <a:ext cx="3421982" cy="45626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22BB10-5919-4971-8EE9-B8D2E2398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13" y="2308414"/>
            <a:ext cx="6076323" cy="45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1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6">
            <a:extLst>
              <a:ext uri="{FF2B5EF4-FFF2-40B4-BE49-F238E27FC236}">
                <a16:creationId xmlns:a16="http://schemas.microsoft.com/office/drawing/2014/main" id="{5BC22243-1D4F-44FB-B6BC-CD1909B479A6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CB06870-C3E7-491E-B2A0-2869E9FFAB6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E1F7911-0487-44EC-A4FF-7F5C40931308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7" name="Graphic 23">
            <a:extLst>
              <a:ext uri="{FF2B5EF4-FFF2-40B4-BE49-F238E27FC236}">
                <a16:creationId xmlns:a16="http://schemas.microsoft.com/office/drawing/2014/main" id="{200962F0-EAF7-4DE2-A3C4-40DB2F600DAB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0B53016-4BE6-4D38-9900-32A078DF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9010B8A-6A12-41C7-B97A-2A0BD20E31DC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grpSp>
        <p:nvGrpSpPr>
          <p:cNvPr id="12" name="Graphic 17">
            <a:extLst>
              <a:ext uri="{FF2B5EF4-FFF2-40B4-BE49-F238E27FC236}">
                <a16:creationId xmlns:a16="http://schemas.microsoft.com/office/drawing/2014/main" id="{41CE76C9-5E54-47E3-9E77-283E0ECD8BC0}"/>
              </a:ext>
            </a:extLst>
          </p:cNvPr>
          <p:cNvGrpSpPr/>
          <p:nvPr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977778D-4273-4A7D-A51D-B77D6BEA0410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E1860C-8833-46F7-8C9F-131D40F8C2FF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BA1C5F9-F390-4048-B673-2E9DAFA3950A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E296FA-3BAB-4EE2-928C-AD8CDF458837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17" name="Title 6">
            <a:extLst>
              <a:ext uri="{FF2B5EF4-FFF2-40B4-BE49-F238E27FC236}">
                <a16:creationId xmlns:a16="http://schemas.microsoft.com/office/drawing/2014/main" id="{4305F703-BEE2-454F-9169-1153D2339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hr-HR" noProof="0"/>
              <a:t>Ciljevi projekta</a:t>
            </a:r>
            <a:endParaRPr lang="en-US" noProof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7A77D09-4D3C-42B5-8A5D-D3A327AAE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175" y="1913770"/>
            <a:ext cx="4020987" cy="48655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hr-HR"/>
              <a:t>Opći ciljevi:</a:t>
            </a:r>
            <a:endParaRPr lang="en-US"/>
          </a:p>
          <a:p>
            <a:pPr lvl="1"/>
            <a:r>
              <a:rPr lang="hr-HR"/>
              <a:t>razvijati djetetovu svijest o jezičnim raznolikostima Europske unije</a:t>
            </a:r>
          </a:p>
          <a:p>
            <a:pPr lvl="1"/>
            <a:r>
              <a:rPr lang="hr-HR"/>
              <a:t>poticati radoznalost prema drugim ljudima i njihovim jezicima</a:t>
            </a:r>
          </a:p>
          <a:p>
            <a:pPr lvl="1"/>
            <a:r>
              <a:rPr lang="hr-HR"/>
              <a:t>razvijati i promicati pozitivne vrijednosti među djecom</a:t>
            </a:r>
          </a:p>
          <a:p>
            <a:pPr lvl="1"/>
            <a:r>
              <a:rPr lang="hr-HR"/>
              <a:t>stjecanje iskustva u suradnji s drugim zemljama Europske unije</a:t>
            </a:r>
          </a:p>
          <a:p>
            <a:pPr lvl="1"/>
            <a:r>
              <a:rPr lang="hr-HR"/>
              <a:t>učenje o toleranciji i poštivanju različitosti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4680AEC-D576-4B9D-87F7-E7B3D6702600}"/>
              </a:ext>
            </a:extLst>
          </p:cNvPr>
          <p:cNvSpPr txBox="1">
            <a:spLocks/>
          </p:cNvSpPr>
          <p:nvPr/>
        </p:nvSpPr>
        <p:spPr>
          <a:xfrm>
            <a:off x="5153758" y="1171426"/>
            <a:ext cx="6246041" cy="56363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Specifični ciljevi:</a:t>
            </a:r>
            <a:endParaRPr lang="en-US"/>
          </a:p>
          <a:p>
            <a:pPr lvl="1"/>
            <a:r>
              <a:rPr lang="hr-HR"/>
              <a:t>upoznati djecu s različitim zanimanjima ljudi</a:t>
            </a:r>
          </a:p>
          <a:p>
            <a:pPr lvl="1"/>
            <a:r>
              <a:rPr lang="hr-HR"/>
              <a:t>potaknuti djecu na širenje svojih znanja i kompetencija </a:t>
            </a:r>
          </a:p>
          <a:p>
            <a:pPr lvl="1"/>
            <a:r>
              <a:rPr lang="hr-HR"/>
              <a:t>poticati suradnju s roditeljima i njihovo uključivanje u rad s djecom kroz njihova zanimanja</a:t>
            </a:r>
          </a:p>
          <a:p>
            <a:pPr lvl="1"/>
            <a:r>
              <a:rPr lang="hr-HR"/>
              <a:t>razvoj svijesti djeteta o željama vezanim uz svoje buduće zanimanje</a:t>
            </a:r>
          </a:p>
          <a:p>
            <a:pPr lvl="1"/>
            <a:r>
              <a:rPr lang="hr-HR"/>
              <a:t>razvijati dječju svijest o važnosti pojedinog zanimanja</a:t>
            </a:r>
          </a:p>
          <a:p>
            <a:pPr lvl="1"/>
            <a:r>
              <a:rPr lang="hr-HR"/>
              <a:t>omogućiti djetetu osjećaj angažiranosti i kompetentnosti kroz zanimljive i inovativne aktivnosti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1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483749-9ED0-4F58-98FF-5AB28AB76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4678" r="5790" b="25848"/>
          <a:stretch/>
        </p:blipFill>
        <p:spPr>
          <a:xfrm>
            <a:off x="1348882" y="1892032"/>
            <a:ext cx="8229601" cy="4764505"/>
          </a:xfrm>
          <a:prstGeom prst="rect">
            <a:avLst/>
          </a:prstGeom>
        </p:spPr>
      </p:pic>
      <p:grpSp>
        <p:nvGrpSpPr>
          <p:cNvPr id="2" name="Graphic 16">
            <a:extLst>
              <a:ext uri="{FF2B5EF4-FFF2-40B4-BE49-F238E27FC236}">
                <a16:creationId xmlns:a16="http://schemas.microsoft.com/office/drawing/2014/main" id="{F4199EBF-A70C-4465-AE45-AC7E23FCC6B4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5974244-DBE6-470E-8602-070FEF4D79C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838BFA9-0F8C-4A1C-B6C7-31491EC37255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B6F9185A-9827-4CC0-AFB9-375B84FB1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A0ADBF90-82E0-459E-BD9F-90487F136FD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F288B4D4-9EDD-4AF1-9469-51FF8A1A44E7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0ACD63-3D1A-4847-BF41-89BFAB90979B}"/>
              </a:ext>
            </a:extLst>
          </p:cNvPr>
          <p:cNvSpPr txBox="1">
            <a:spLocks/>
          </p:cNvSpPr>
          <p:nvPr/>
        </p:nvSpPr>
        <p:spPr>
          <a:xfrm rot="-360000">
            <a:off x="684905" y="856949"/>
            <a:ext cx="4069356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600"/>
              <a:t>Vremensko trajanje projekta</a:t>
            </a:r>
            <a:endParaRPr lang="en-US" sz="360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F2F40C-F11C-4B03-90EA-8EEC1AE1A618}"/>
              </a:ext>
            </a:extLst>
          </p:cNvPr>
          <p:cNvSpPr txBox="1">
            <a:spLocks/>
          </p:cNvSpPr>
          <p:nvPr/>
        </p:nvSpPr>
        <p:spPr>
          <a:xfrm>
            <a:off x="5960807" y="638487"/>
            <a:ext cx="5202936" cy="111556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600"/>
              <a:t>Lipanj 2019. – lipanj 2020.</a:t>
            </a:r>
            <a:endParaRPr lang="en-US" sz="36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D052A4-DF9A-406A-86E6-9E0C16D55FC4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9629847-BAB1-4C40-A10C-75E1C22BCB13}"/>
              </a:ext>
            </a:extLst>
          </p:cNvPr>
          <p:cNvSpPr/>
          <p:nvPr/>
        </p:nvSpPr>
        <p:spPr>
          <a:xfrm>
            <a:off x="4103723" y="551139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3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2927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1032739" y="2647949"/>
            <a:ext cx="4593600" cy="6000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/>
              <a:t>Prva faza</a:t>
            </a:r>
            <a:endParaRPr lang="en-US" sz="32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0AC1CC3-C32B-4993-88BB-7F8A5A143B92}"/>
              </a:ext>
            </a:extLst>
          </p:cNvPr>
          <p:cNvSpPr txBox="1">
            <a:spLocks/>
          </p:cNvSpPr>
          <p:nvPr/>
        </p:nvSpPr>
        <p:spPr>
          <a:xfrm>
            <a:off x="1030139" y="3248025"/>
            <a:ext cx="4573338" cy="270625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/>
              <a:t>Upoznavanje djece iz vrtića s različitim zanimanjima njihovih roditelja (zubar, fizioterapeut, frizer, učitelj, poljoprivrednik, vozač, prodavač, veterinar i dr.) dolaskom roditelja u vrtić i putem prezentacije njihovih zanimanja te posjetima djece na mjesta gdje rade njihovi roditelji </a:t>
            </a:r>
            <a:endParaRPr lang="en-US" sz="240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D6DE1F-7859-4464-9DC1-E034395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830561" y="849316"/>
            <a:ext cx="3923299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Faze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0D8170-B2C6-4E53-9B5B-96E414723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88" y="910972"/>
            <a:ext cx="4013440" cy="535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7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B6CCCC-B554-4B2D-8881-9E2B5EA09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5"/>
          <a:stretch/>
        </p:blipFill>
        <p:spPr>
          <a:xfrm rot="5400000">
            <a:off x="5451432" y="730175"/>
            <a:ext cx="6079958" cy="5143500"/>
          </a:xfrm>
          <a:prstGeom prst="rect">
            <a:avLst/>
          </a:prstGeom>
        </p:spPr>
      </p:pic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1032739" y="2647949"/>
            <a:ext cx="4593600" cy="6000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/>
              <a:t>Druga faza</a:t>
            </a:r>
            <a:endParaRPr lang="en-US" sz="32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0AC1CC3-C32B-4993-88BB-7F8A5A143B92}"/>
              </a:ext>
            </a:extLst>
          </p:cNvPr>
          <p:cNvSpPr txBox="1">
            <a:spLocks/>
          </p:cNvSpPr>
          <p:nvPr/>
        </p:nvSpPr>
        <p:spPr>
          <a:xfrm>
            <a:off x="1030139" y="3248025"/>
            <a:ext cx="4573338" cy="270625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/>
              <a:t>Povezivanje Dječjeg vrtića Suncokret s vrtićima u Austriji, Mađarskoj, Sloveniji i Velikoj Britaniji, s ciljem uspostavljanja suradnje i zajedničkim radom na projektnim aktivnostima na temu „Što naši roditelji rade kada rade?“ putem pošte, e-maila i skype-a</a:t>
            </a:r>
            <a:endParaRPr lang="en-US" sz="240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D6DE1F-7859-4464-9DC1-E034395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830561" y="849316"/>
            <a:ext cx="3923299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Faze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3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9390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1032739" y="2647949"/>
            <a:ext cx="4593600" cy="6000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200"/>
              <a:t>Treća faza</a:t>
            </a:r>
            <a:endParaRPr lang="en-US" sz="320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0AC1CC3-C32B-4993-88BB-7F8A5A143B92}"/>
              </a:ext>
            </a:extLst>
          </p:cNvPr>
          <p:cNvSpPr txBox="1">
            <a:spLocks/>
          </p:cNvSpPr>
          <p:nvPr/>
        </p:nvSpPr>
        <p:spPr>
          <a:xfrm>
            <a:off x="1030139" y="3248025"/>
            <a:ext cx="4573338" cy="27062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/>
              <a:t>Evaluacija projekta</a:t>
            </a:r>
            <a:endParaRPr lang="en-US" sz="240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D6DE1F-7859-4464-9DC1-E034395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830561" y="849316"/>
            <a:ext cx="3923299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Faze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4A77CB-8C6B-44B2-A530-EED42FF5D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72" y="587196"/>
            <a:ext cx="4573338" cy="60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2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CFA402-DC93-4625-9D91-62070BD4A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03"/>
          <a:stretch/>
        </p:blipFill>
        <p:spPr>
          <a:xfrm>
            <a:off x="6096000" y="393582"/>
            <a:ext cx="5328400" cy="5825808"/>
          </a:xfrm>
          <a:prstGeom prst="rect">
            <a:avLst/>
          </a:prstGeom>
        </p:spPr>
      </p:pic>
      <p:grpSp>
        <p:nvGrpSpPr>
          <p:cNvPr id="2" name="Graphic 16">
            <a:extLst>
              <a:ext uri="{FF2B5EF4-FFF2-40B4-BE49-F238E27FC236}">
                <a16:creationId xmlns:a16="http://schemas.microsoft.com/office/drawing/2014/main" id="{A9B4551C-97B3-4FF3-9479-69C6F2801FDB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FC9FBE0-B2A4-41AA-829E-77A347BE0B1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02FE470-B1C7-4000-9508-32A0064D6863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BE6F529-C7A5-4193-A6C1-F065CB6D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7" name="Graphic 23">
            <a:extLst>
              <a:ext uri="{FF2B5EF4-FFF2-40B4-BE49-F238E27FC236}">
                <a16:creationId xmlns:a16="http://schemas.microsoft.com/office/drawing/2014/main" id="{62EDC7A1-7102-42F0-8F1B-08BDD9D20953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810CCF10-5137-4248-AB15-E9EDE3914574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94FFB8-FAC4-4578-96D8-A4B8CA6C1562}"/>
              </a:ext>
            </a:extLst>
          </p:cNvPr>
          <p:cNvSpPr txBox="1">
            <a:spLocks/>
          </p:cNvSpPr>
          <p:nvPr/>
        </p:nvSpPr>
        <p:spPr>
          <a:xfrm rot="-360000">
            <a:off x="1040619" y="832080"/>
            <a:ext cx="3757405" cy="1061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/>
              <a:t>Vrste projektnih aktivnosti</a:t>
            </a:r>
            <a:endParaRPr lang="en-US" sz="400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E96634C-7483-4400-9B5C-5928D3AA8047}"/>
              </a:ext>
            </a:extLst>
          </p:cNvPr>
          <p:cNvSpPr txBox="1">
            <a:spLocks/>
          </p:cNvSpPr>
          <p:nvPr/>
        </p:nvSpPr>
        <p:spPr>
          <a:xfrm>
            <a:off x="209862" y="2755777"/>
            <a:ext cx="5762936" cy="346361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- </a:t>
            </a:r>
            <a:r>
              <a:rPr lang="en-US" sz="2800" err="1"/>
              <a:t>raznovrsne</a:t>
            </a:r>
            <a:r>
              <a:rPr lang="en-US" sz="2800"/>
              <a:t> </a:t>
            </a:r>
            <a:r>
              <a:rPr lang="en-US" sz="2800" err="1"/>
              <a:t>igre</a:t>
            </a:r>
            <a:endParaRPr lang="en-US" sz="2800"/>
          </a:p>
          <a:p>
            <a:r>
              <a:rPr lang="en-US" sz="2800"/>
              <a:t>- </a:t>
            </a:r>
            <a:r>
              <a:rPr lang="en-US" sz="2800" err="1"/>
              <a:t>životno-praktične</a:t>
            </a:r>
            <a:r>
              <a:rPr lang="en-US" sz="2800"/>
              <a:t> </a:t>
            </a:r>
            <a:r>
              <a:rPr lang="en-US" sz="2800" err="1"/>
              <a:t>i</a:t>
            </a:r>
            <a:r>
              <a:rPr lang="en-US" sz="2800"/>
              <a:t> </a:t>
            </a:r>
            <a:r>
              <a:rPr lang="en-US" sz="2800" err="1"/>
              <a:t>radne</a:t>
            </a:r>
            <a:r>
              <a:rPr lang="en-US" sz="2800"/>
              <a:t> </a:t>
            </a:r>
            <a:r>
              <a:rPr lang="en-US" sz="2800" err="1"/>
              <a:t>aktivnosti</a:t>
            </a:r>
            <a:endParaRPr lang="en-US" sz="2800"/>
          </a:p>
          <a:p>
            <a:r>
              <a:rPr lang="en-US" sz="2800"/>
              <a:t>- </a:t>
            </a:r>
            <a:r>
              <a:rPr lang="en-US" sz="2800" err="1"/>
              <a:t>istraživačko-spoznajne</a:t>
            </a:r>
            <a:r>
              <a:rPr lang="en-US" sz="2800"/>
              <a:t> </a:t>
            </a:r>
            <a:r>
              <a:rPr lang="en-US" sz="2800" err="1"/>
              <a:t>aktivnosti</a:t>
            </a:r>
            <a:endParaRPr lang="en-US" sz="2800"/>
          </a:p>
          <a:p>
            <a:r>
              <a:rPr lang="en-US" sz="2800"/>
              <a:t>- </a:t>
            </a:r>
            <a:r>
              <a:rPr lang="en-US" sz="2800" err="1"/>
              <a:t>aktivnosti</a:t>
            </a:r>
            <a:r>
              <a:rPr lang="en-US" sz="2800"/>
              <a:t> </a:t>
            </a:r>
            <a:r>
              <a:rPr lang="en-US" sz="2800" err="1"/>
              <a:t>izražavanja</a:t>
            </a:r>
            <a:r>
              <a:rPr lang="en-US" sz="2800"/>
              <a:t> </a:t>
            </a:r>
            <a:r>
              <a:rPr lang="en-US" sz="2800" err="1"/>
              <a:t>i</a:t>
            </a:r>
            <a:r>
              <a:rPr lang="en-US" sz="2800"/>
              <a:t> </a:t>
            </a:r>
            <a:r>
              <a:rPr lang="en-US" sz="2800" err="1"/>
              <a:t>stvaranja</a:t>
            </a:r>
            <a:endParaRPr lang="en-US" sz="2800"/>
          </a:p>
          <a:p>
            <a:r>
              <a:rPr lang="en-US" sz="2800"/>
              <a:t>- </a:t>
            </a:r>
            <a:r>
              <a:rPr lang="en-US" sz="2800" err="1"/>
              <a:t>društveno-zabavne</a:t>
            </a:r>
            <a:r>
              <a:rPr lang="en-US" sz="2800"/>
              <a:t> </a:t>
            </a:r>
            <a:r>
              <a:rPr lang="en-US" sz="2800" err="1"/>
              <a:t>aktivnosti</a:t>
            </a:r>
            <a:endParaRPr lang="en-US" sz="2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5AE31CC-9F3E-4F76-97AA-3F3EEDB72A70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8E9D4D-14D2-4DA6-99E6-B94F695C4265}"/>
              </a:ext>
            </a:extLst>
          </p:cNvPr>
          <p:cNvSpPr/>
          <p:nvPr/>
        </p:nvSpPr>
        <p:spPr>
          <a:xfrm>
            <a:off x="10322334" y="69893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920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6">
            <a:extLst>
              <a:ext uri="{FF2B5EF4-FFF2-40B4-BE49-F238E27FC236}">
                <a16:creationId xmlns:a16="http://schemas.microsoft.com/office/drawing/2014/main" id="{0FCDD789-12AD-4815-812E-F179194D8DD2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69B93F4-33C0-4A2A-9E0F-08EE1D764EC5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9FED2B6-8742-4AD9-9B11-BEC6AFCF0F4F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392E-2627-4303-9750-9DC32A86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DFE70D-FE5D-4468-A693-D477DFAB100B}"/>
              </a:ext>
            </a:extLst>
          </p:cNvPr>
          <p:cNvGrpSpPr/>
          <p:nvPr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9" name="Graphic 23">
              <a:extLst>
                <a:ext uri="{FF2B5EF4-FFF2-40B4-BE49-F238E27FC236}">
                  <a16:creationId xmlns:a16="http://schemas.microsoft.com/office/drawing/2014/main" id="{FD43A4C5-C541-41D2-ABDE-2EC62FC9D7D3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Graphic 6">
              <a:extLst>
                <a:ext uri="{FF2B5EF4-FFF2-40B4-BE49-F238E27FC236}">
                  <a16:creationId xmlns:a16="http://schemas.microsoft.com/office/drawing/2014/main" id="{5F788F28-3D2E-473E-8701-4C93AC2FE339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2FA657B-7D4E-44A2-B6E5-95EF28754283}"/>
              </a:ext>
            </a:extLst>
          </p:cNvPr>
          <p:cNvSpPr txBox="1">
            <a:spLocks/>
          </p:cNvSpPr>
          <p:nvPr/>
        </p:nvSpPr>
        <p:spPr>
          <a:xfrm rot="360000">
            <a:off x="7354844" y="895259"/>
            <a:ext cx="4735459" cy="10125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/>
              <a:t>Europski jezici uključeni u projekt</a:t>
            </a:r>
            <a:endParaRPr lang="en-US" sz="36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5A1F15F-AECB-4E66-8B0F-96912518F527}"/>
              </a:ext>
            </a:extLst>
          </p:cNvPr>
          <p:cNvSpPr txBox="1">
            <a:spLocks/>
          </p:cNvSpPr>
          <p:nvPr/>
        </p:nvSpPr>
        <p:spPr>
          <a:xfrm>
            <a:off x="6879053" y="2442379"/>
            <a:ext cx="3913632" cy="3511901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-	hrvatski</a:t>
            </a:r>
          </a:p>
          <a:p>
            <a:r>
              <a:rPr lang="en-US" sz="3600"/>
              <a:t>-	engleski</a:t>
            </a:r>
          </a:p>
          <a:p>
            <a:r>
              <a:rPr lang="en-US" sz="3600"/>
              <a:t>-	njemački</a:t>
            </a:r>
          </a:p>
          <a:p>
            <a:r>
              <a:rPr lang="en-US" sz="3600"/>
              <a:t>-	mađarski</a:t>
            </a:r>
          </a:p>
          <a:p>
            <a:r>
              <a:rPr lang="en-US" sz="3600"/>
              <a:t>-	slovenski</a:t>
            </a:r>
          </a:p>
        </p:txBody>
      </p:sp>
      <p:grpSp>
        <p:nvGrpSpPr>
          <p:cNvPr id="15" name="Graphic 20">
            <a:extLst>
              <a:ext uri="{FF2B5EF4-FFF2-40B4-BE49-F238E27FC236}">
                <a16:creationId xmlns:a16="http://schemas.microsoft.com/office/drawing/2014/main" id="{10801157-CDDA-4146-BFEC-14DA43F0E6D4}"/>
              </a:ext>
            </a:extLst>
          </p:cNvPr>
          <p:cNvGrpSpPr/>
          <p:nvPr/>
        </p:nvGrpSpPr>
        <p:grpSpPr>
          <a:xfrm>
            <a:off x="-12667" y="-12667"/>
            <a:ext cx="6418971" cy="6870667"/>
            <a:chOff x="-12667" y="-12667"/>
            <a:chExt cx="6418971" cy="616091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31CF7C-D78F-4763-B524-C623B7575DF2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02FC1C4-88C1-4E04-AEED-8215A696AD6C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7292CE-845F-4DAB-84A3-86E9BC0A46AC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9" name="Picture Placeholder 26">
            <a:extLst>
              <a:ext uri="{FF2B5EF4-FFF2-40B4-BE49-F238E27FC236}">
                <a16:creationId xmlns:a16="http://schemas.microsoft.com/office/drawing/2014/main" id="{507E8D1F-91DC-4E7C-A9D3-039D93353B6D}"/>
              </a:ext>
            </a:extLst>
          </p:cNvPr>
          <p:cNvSpPr txBox="1">
            <a:spLocks/>
          </p:cNvSpPr>
          <p:nvPr/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79DB51-BDA2-4292-BD38-898FEAE02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19415" r="13821" b="14158"/>
          <a:stretch/>
        </p:blipFill>
        <p:spPr>
          <a:xfrm rot="21267025">
            <a:off x="994941" y="722891"/>
            <a:ext cx="4074695" cy="45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1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2F9598-4C25-43F3-AC57-FD43FC383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0" y="2239465"/>
            <a:ext cx="5935579" cy="4451684"/>
          </a:xfrm>
          <a:prstGeom prst="rect">
            <a:avLst/>
          </a:prstGeom>
        </p:spPr>
      </p:pic>
      <p:grpSp>
        <p:nvGrpSpPr>
          <p:cNvPr id="2" name="Graphic 16">
            <a:extLst>
              <a:ext uri="{FF2B5EF4-FFF2-40B4-BE49-F238E27FC236}">
                <a16:creationId xmlns:a16="http://schemas.microsoft.com/office/drawing/2014/main" id="{C6C8D749-3469-4422-A6E5-34AA88F674FC}"/>
              </a:ext>
            </a:extLst>
          </p:cNvPr>
          <p:cNvGrpSpPr/>
          <p:nvPr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BA5360-7575-4434-90FB-F54FBEC11BDF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8340572-D51F-4C45-A708-24D4C1519AAA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35EBEC-126D-4B0B-BAFB-4BCF6FB09525}"/>
              </a:ext>
            </a:extLst>
          </p:cNvPr>
          <p:cNvSpPr txBox="1">
            <a:spLocks/>
          </p:cNvSpPr>
          <p:nvPr/>
        </p:nvSpPr>
        <p:spPr>
          <a:xfrm>
            <a:off x="4569084" y="587196"/>
            <a:ext cx="7414096" cy="600075"/>
          </a:xfrm>
          <a:prstGeom prst="rect">
            <a:avLst/>
          </a:prstGeom>
        </p:spPr>
        <p:txBody>
          <a:bodyPr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200"/>
              <a:t>Upoznavanje djece iz vrtića s različitim zanimanjima njihovih roditelja</a:t>
            </a:r>
            <a:endParaRPr lang="en-US" sz="320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D6DE1F-7859-4464-9DC1-E034395B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9" name="Graphic 23">
            <a:extLst>
              <a:ext uri="{FF2B5EF4-FFF2-40B4-BE49-F238E27FC236}">
                <a16:creationId xmlns:a16="http://schemas.microsoft.com/office/drawing/2014/main" id="{4DF605F7-77A3-4C5C-BF1B-9F061EFCAD68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0" name="Graphic 6">
            <a:extLst>
              <a:ext uri="{FF2B5EF4-FFF2-40B4-BE49-F238E27FC236}">
                <a16:creationId xmlns:a16="http://schemas.microsoft.com/office/drawing/2014/main" id="{7322C42A-7264-46B9-B6E4-AEB2DDF1E416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C463E-9FCE-401F-A416-F44492CE2250}"/>
              </a:ext>
            </a:extLst>
          </p:cNvPr>
          <p:cNvSpPr txBox="1">
            <a:spLocks/>
          </p:cNvSpPr>
          <p:nvPr/>
        </p:nvSpPr>
        <p:spPr>
          <a:xfrm rot="-360000">
            <a:off x="403897" y="946675"/>
            <a:ext cx="4267442" cy="10424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/>
              <a:t>Prva faza projekta</a:t>
            </a: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E32EEDA-0C8C-4034-A984-F8794064769E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431000-F3DF-4404-9ECC-C85E251D778A}"/>
              </a:ext>
            </a:extLst>
          </p:cNvPr>
          <p:cNvSpPr/>
          <p:nvPr/>
        </p:nvSpPr>
        <p:spPr>
          <a:xfrm>
            <a:off x="435385" y="5519050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3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06B6FB-2343-40F4-A0BF-8493F3B62BCE}"/>
              </a:ext>
            </a:extLst>
          </p:cNvPr>
          <p:cNvSpPr txBox="1">
            <a:spLocks/>
          </p:cNvSpPr>
          <p:nvPr/>
        </p:nvSpPr>
        <p:spPr>
          <a:xfrm>
            <a:off x="6096000" y="1374622"/>
            <a:ext cx="4783836" cy="83472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3600"/>
              <a:t>STOMATOLOG</a:t>
            </a:r>
            <a:endParaRPr lang="en-US" sz="36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7D3E46-B2E2-425A-9015-14C2FC00C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33" y="2239465"/>
            <a:ext cx="5935579" cy="44516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DFEAB6-2C6E-4000-BB24-86F2D200B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13" y="2236365"/>
            <a:ext cx="3437972" cy="4583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740F9B-4131-45CA-ABC4-384B27D08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42" y="2236365"/>
            <a:ext cx="6086504" cy="4564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78329-A551-4D5B-B0F3-615E5A56C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10" y="2236365"/>
            <a:ext cx="3443716" cy="45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342</Words>
  <Application>Microsoft Office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ŠTO NAŠI RODITELJI RADE KADA RADE?</vt:lpstr>
      <vt:lpstr>Ciljevi projekta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ŠTO NAŠI RODITELJI RADE KADA RADE?</dc:title>
  <dc:creator>DV Suncokret</dc:creator>
  <cp:lastModifiedBy>DV Suncokret</cp:lastModifiedBy>
  <cp:revision>20</cp:revision>
  <dcterms:created xsi:type="dcterms:W3CDTF">2019-06-15T17:20:01Z</dcterms:created>
  <dcterms:modified xsi:type="dcterms:W3CDTF">2019-06-15T18:41:54Z</dcterms:modified>
</cp:coreProperties>
</file>